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5621000" cy="8801100"/>
  <p:notesSz cx="6858000" cy="9144000"/>
  <p:embeddedFontLst>
    <p:embeddedFont>
      <p:font typeface="League Spartan" panose="020B060402020202020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806030504020204" charset="0"/>
      <p:regular r:id="rId15"/>
    </p:embeddedFont>
    <p:embeddedFont>
      <p:font typeface="Proxima Nova" panose="020B0604020202020204" charset="0"/>
      <p:regular r:id="rId16"/>
    </p:embeddedFont>
    <p:embeddedFont>
      <p:font typeface="Stinger Bold" panose="020B0604020202020204" charset="0"/>
      <p:regular r:id="rId17"/>
    </p:embeddedFont>
    <p:embeddedFont>
      <p:font typeface="TT For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110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9245" y="880110"/>
            <a:ext cx="7041645" cy="70416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98980" y="762169"/>
            <a:ext cx="5231293" cy="11641469"/>
          </a:xfrm>
          <a:custGeom>
            <a:avLst/>
            <a:gdLst/>
            <a:ahLst/>
            <a:cxnLst/>
            <a:rect l="l" t="t" r="r" b="b"/>
            <a:pathLst>
              <a:path w="5231293" h="11641469">
                <a:moveTo>
                  <a:pt x="0" y="0"/>
                </a:moveTo>
                <a:lnTo>
                  <a:pt x="5231293" y="0"/>
                </a:lnTo>
                <a:lnTo>
                  <a:pt x="5231293" y="11641469"/>
                </a:lnTo>
                <a:lnTo>
                  <a:pt x="0" y="1164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15904" y="2616973"/>
            <a:ext cx="1086405" cy="1086405"/>
          </a:xfrm>
          <a:custGeom>
            <a:avLst/>
            <a:gdLst/>
            <a:ahLst/>
            <a:cxnLst/>
            <a:rect l="l" t="t" r="r" b="b"/>
            <a:pathLst>
              <a:path w="1086405" h="1086405">
                <a:moveTo>
                  <a:pt x="0" y="0"/>
                </a:moveTo>
                <a:lnTo>
                  <a:pt x="1086405" y="0"/>
                </a:lnTo>
                <a:lnTo>
                  <a:pt x="1086405" y="1086406"/>
                </a:lnTo>
                <a:lnTo>
                  <a:pt x="0" y="1086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02309" y="490252"/>
            <a:ext cx="543834" cy="543834"/>
          </a:xfrm>
          <a:custGeom>
            <a:avLst/>
            <a:gdLst/>
            <a:ahLst/>
            <a:cxnLst/>
            <a:rect l="l" t="t" r="r" b="b"/>
            <a:pathLst>
              <a:path w="543834" h="543834">
                <a:moveTo>
                  <a:pt x="0" y="0"/>
                </a:moveTo>
                <a:lnTo>
                  <a:pt x="543834" y="0"/>
                </a:lnTo>
                <a:lnTo>
                  <a:pt x="543834" y="543834"/>
                </a:lnTo>
                <a:lnTo>
                  <a:pt x="0" y="54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0273" y="4666946"/>
            <a:ext cx="686056" cy="686056"/>
          </a:xfrm>
          <a:custGeom>
            <a:avLst/>
            <a:gdLst/>
            <a:ahLst/>
            <a:cxnLst/>
            <a:rect l="l" t="t" r="r" b="b"/>
            <a:pathLst>
              <a:path w="686056" h="686056">
                <a:moveTo>
                  <a:pt x="0" y="0"/>
                </a:moveTo>
                <a:lnTo>
                  <a:pt x="686057" y="0"/>
                </a:lnTo>
                <a:lnTo>
                  <a:pt x="686057" y="686056"/>
                </a:lnTo>
                <a:lnTo>
                  <a:pt x="0" y="686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58098" y="7555690"/>
            <a:ext cx="366065" cy="366065"/>
          </a:xfrm>
          <a:custGeom>
            <a:avLst/>
            <a:gdLst/>
            <a:ahLst/>
            <a:cxnLst/>
            <a:rect l="l" t="t" r="r" b="b"/>
            <a:pathLst>
              <a:path w="366065" h="366065">
                <a:moveTo>
                  <a:pt x="0" y="0"/>
                </a:moveTo>
                <a:lnTo>
                  <a:pt x="366065" y="0"/>
                </a:lnTo>
                <a:lnTo>
                  <a:pt x="366065" y="366065"/>
                </a:lnTo>
                <a:lnTo>
                  <a:pt x="0" y="366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43988" y="1659707"/>
            <a:ext cx="1852599" cy="602937"/>
          </a:xfrm>
          <a:custGeom>
            <a:avLst/>
            <a:gdLst/>
            <a:ahLst/>
            <a:cxnLst/>
            <a:rect l="l" t="t" r="r" b="b"/>
            <a:pathLst>
              <a:path w="1852599" h="602937">
                <a:moveTo>
                  <a:pt x="0" y="0"/>
                </a:moveTo>
                <a:lnTo>
                  <a:pt x="1852600" y="0"/>
                </a:lnTo>
                <a:lnTo>
                  <a:pt x="1852600" y="602937"/>
                </a:lnTo>
                <a:lnTo>
                  <a:pt x="0" y="602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31799" y="5901653"/>
            <a:ext cx="2314339" cy="753212"/>
          </a:xfrm>
          <a:custGeom>
            <a:avLst/>
            <a:gdLst/>
            <a:ahLst/>
            <a:cxnLst/>
            <a:rect l="l" t="t" r="r" b="b"/>
            <a:pathLst>
              <a:path w="2314339" h="753212">
                <a:moveTo>
                  <a:pt x="0" y="0"/>
                </a:moveTo>
                <a:lnTo>
                  <a:pt x="2314338" y="0"/>
                </a:lnTo>
                <a:lnTo>
                  <a:pt x="2314338" y="753212"/>
                </a:lnTo>
                <a:lnTo>
                  <a:pt x="0" y="753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0110" y="762169"/>
            <a:ext cx="1281888" cy="1285572"/>
          </a:xfrm>
          <a:custGeom>
            <a:avLst/>
            <a:gdLst/>
            <a:ahLst/>
            <a:cxnLst/>
            <a:rect l="l" t="t" r="r" b="b"/>
            <a:pathLst>
              <a:path w="1281888" h="1285572">
                <a:moveTo>
                  <a:pt x="0" y="0"/>
                </a:moveTo>
                <a:lnTo>
                  <a:pt x="1281888" y="0"/>
                </a:lnTo>
                <a:lnTo>
                  <a:pt x="1281888" y="1285572"/>
                </a:lnTo>
                <a:lnTo>
                  <a:pt x="0" y="128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90141" y="2683648"/>
            <a:ext cx="4661669" cy="167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6063">
                <a:solidFill>
                  <a:srgbClr val="000000"/>
                </a:solidFill>
                <a:latin typeface="Stinger Bold"/>
              </a:rPr>
              <a:t>TRIBUNAL</a:t>
            </a:r>
          </a:p>
          <a:p>
            <a:pPr algn="l">
              <a:lnSpc>
                <a:spcPts val="6427"/>
              </a:lnSpc>
            </a:pPr>
            <a:r>
              <a:rPr lang="en-US" sz="6063">
                <a:solidFill>
                  <a:srgbClr val="000000"/>
                </a:solidFill>
                <a:latin typeface="Stinger Bold"/>
              </a:rPr>
              <a:t>JOB`S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141" y="4619321"/>
            <a:ext cx="4459021" cy="13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T Fors"/>
              </a:rPr>
              <a:t>TRANSFORMANDO A PRÁTICA JURÍDICA COM INTELIGÊNCIA ARTIFICIAL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9256" y="1189746"/>
            <a:ext cx="10582487" cy="6421609"/>
            <a:chOff x="0" y="0"/>
            <a:chExt cx="3257716" cy="1976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716" cy="1976830"/>
            </a:xfrm>
            <a:custGeom>
              <a:avLst/>
              <a:gdLst/>
              <a:ahLst/>
              <a:cxnLst/>
              <a:rect l="l" t="t" r="r" b="b"/>
              <a:pathLst>
                <a:path w="3257716" h="1976830">
                  <a:moveTo>
                    <a:pt x="0" y="0"/>
                  </a:moveTo>
                  <a:lnTo>
                    <a:pt x="3257716" y="0"/>
                  </a:lnTo>
                  <a:lnTo>
                    <a:pt x="3257716" y="1976830"/>
                  </a:lnTo>
                  <a:lnTo>
                    <a:pt x="0" y="1976830"/>
                  </a:ln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7716" cy="200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79848" y="1261400"/>
            <a:ext cx="10454101" cy="6271097"/>
            <a:chOff x="0" y="0"/>
            <a:chExt cx="3218194" cy="1930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8194" cy="1930497"/>
            </a:xfrm>
            <a:custGeom>
              <a:avLst/>
              <a:gdLst/>
              <a:ahLst/>
              <a:cxnLst/>
              <a:rect l="l" t="t" r="r" b="b"/>
              <a:pathLst>
                <a:path w="3218194" h="1930497">
                  <a:moveTo>
                    <a:pt x="0" y="0"/>
                  </a:moveTo>
                  <a:lnTo>
                    <a:pt x="3218194" y="0"/>
                  </a:lnTo>
                  <a:lnTo>
                    <a:pt x="3218194" y="1930497"/>
                  </a:lnTo>
                  <a:lnTo>
                    <a:pt x="0" y="1930497"/>
                  </a:ln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18194" cy="19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01" y="199694"/>
            <a:ext cx="15621000" cy="8401711"/>
          </a:xfrm>
          <a:custGeom>
            <a:avLst/>
            <a:gdLst/>
            <a:ahLst/>
            <a:cxnLst/>
            <a:rect l="l" t="t" r="r" b="b"/>
            <a:pathLst>
              <a:path w="15621000" h="8401711">
                <a:moveTo>
                  <a:pt x="0" y="0"/>
                </a:moveTo>
                <a:lnTo>
                  <a:pt x="15621000" y="0"/>
                </a:lnTo>
                <a:lnTo>
                  <a:pt x="15621000" y="8401712"/>
                </a:lnTo>
                <a:lnTo>
                  <a:pt x="0" y="840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03045" y="3753504"/>
            <a:ext cx="2614910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Vídeo</a:t>
            </a:r>
            <a:endParaRPr lang="en-US" sz="6600" u="sng" dirty="0">
              <a:solidFill>
                <a:srgbClr val="1F3454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9256" y="1189746"/>
            <a:ext cx="10582487" cy="6421609"/>
            <a:chOff x="0" y="0"/>
            <a:chExt cx="3257716" cy="1976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716" cy="1976830"/>
            </a:xfrm>
            <a:custGeom>
              <a:avLst/>
              <a:gdLst/>
              <a:ahLst/>
              <a:cxnLst/>
              <a:rect l="l" t="t" r="r" b="b"/>
              <a:pathLst>
                <a:path w="3257716" h="1976830">
                  <a:moveTo>
                    <a:pt x="0" y="0"/>
                  </a:moveTo>
                  <a:lnTo>
                    <a:pt x="3257716" y="0"/>
                  </a:lnTo>
                  <a:lnTo>
                    <a:pt x="3257716" y="1976830"/>
                  </a:lnTo>
                  <a:lnTo>
                    <a:pt x="0" y="1976830"/>
                  </a:ln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7716" cy="200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79848" y="1261400"/>
            <a:ext cx="10454101" cy="6271097"/>
            <a:chOff x="0" y="0"/>
            <a:chExt cx="3218194" cy="1930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8194" cy="1930497"/>
            </a:xfrm>
            <a:custGeom>
              <a:avLst/>
              <a:gdLst/>
              <a:ahLst/>
              <a:cxnLst/>
              <a:rect l="l" t="t" r="r" b="b"/>
              <a:pathLst>
                <a:path w="3218194" h="1930497">
                  <a:moveTo>
                    <a:pt x="0" y="0"/>
                  </a:moveTo>
                  <a:lnTo>
                    <a:pt x="3218194" y="0"/>
                  </a:lnTo>
                  <a:lnTo>
                    <a:pt x="3218194" y="1930497"/>
                  </a:lnTo>
                  <a:lnTo>
                    <a:pt x="0" y="1930497"/>
                  </a:ln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18194" cy="19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01" y="199694"/>
            <a:ext cx="15621000" cy="8401711"/>
          </a:xfrm>
          <a:custGeom>
            <a:avLst/>
            <a:gdLst/>
            <a:ahLst/>
            <a:cxnLst/>
            <a:rect l="l" t="t" r="r" b="b"/>
            <a:pathLst>
              <a:path w="15621000" h="8401711">
                <a:moveTo>
                  <a:pt x="0" y="0"/>
                </a:moveTo>
                <a:lnTo>
                  <a:pt x="15621000" y="0"/>
                </a:lnTo>
                <a:lnTo>
                  <a:pt x="15621000" y="8401712"/>
                </a:lnTo>
                <a:lnTo>
                  <a:pt x="0" y="840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50358" y="3753504"/>
            <a:ext cx="6320284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Encerramento</a:t>
            </a:r>
            <a:endParaRPr lang="en-US" sz="6600" u="sng" dirty="0">
              <a:solidFill>
                <a:srgbClr val="1F3454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354"/>
            <a:ext cx="8745823" cy="5823913"/>
          </a:xfrm>
          <a:custGeom>
            <a:avLst/>
            <a:gdLst/>
            <a:ahLst/>
            <a:cxnLst/>
            <a:rect l="l" t="t" r="r" b="b"/>
            <a:pathLst>
              <a:path w="8745823" h="5823913">
                <a:moveTo>
                  <a:pt x="0" y="0"/>
                </a:moveTo>
                <a:lnTo>
                  <a:pt x="8745823" y="0"/>
                </a:lnTo>
                <a:lnTo>
                  <a:pt x="8745823" y="5823913"/>
                </a:lnTo>
                <a:lnTo>
                  <a:pt x="0" y="5823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2" r="-18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4331" y="-142354"/>
            <a:ext cx="8745823" cy="5823913"/>
          </a:xfrm>
          <a:custGeom>
            <a:avLst/>
            <a:gdLst/>
            <a:ahLst/>
            <a:cxnLst/>
            <a:rect l="l" t="t" r="r" b="b"/>
            <a:pathLst>
              <a:path w="8745823" h="5823913">
                <a:moveTo>
                  <a:pt x="0" y="0"/>
                </a:moveTo>
                <a:lnTo>
                  <a:pt x="8745824" y="0"/>
                </a:lnTo>
                <a:lnTo>
                  <a:pt x="8745824" y="5823913"/>
                </a:lnTo>
                <a:lnTo>
                  <a:pt x="0" y="5823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2" r="-1832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5610254"/>
            <a:ext cx="8745823" cy="5617977"/>
          </a:xfrm>
          <a:custGeom>
            <a:avLst/>
            <a:gdLst/>
            <a:ahLst/>
            <a:cxnLst/>
            <a:rect l="l" t="t" r="r" b="b"/>
            <a:pathLst>
              <a:path w="8745823" h="5617977">
                <a:moveTo>
                  <a:pt x="0" y="5617976"/>
                </a:moveTo>
                <a:lnTo>
                  <a:pt x="8745823" y="5617976"/>
                </a:lnTo>
                <a:lnTo>
                  <a:pt x="8745823" y="0"/>
                </a:lnTo>
                <a:lnTo>
                  <a:pt x="0" y="0"/>
                </a:lnTo>
                <a:lnTo>
                  <a:pt x="0" y="561797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4331" y="5610254"/>
            <a:ext cx="8745823" cy="5617977"/>
          </a:xfrm>
          <a:custGeom>
            <a:avLst/>
            <a:gdLst/>
            <a:ahLst/>
            <a:cxnLst/>
            <a:rect l="l" t="t" r="r" b="b"/>
            <a:pathLst>
              <a:path w="8745823" h="5617977">
                <a:moveTo>
                  <a:pt x="0" y="0"/>
                </a:moveTo>
                <a:lnTo>
                  <a:pt x="8745824" y="0"/>
                </a:lnTo>
                <a:lnTo>
                  <a:pt x="8745824" y="5617976"/>
                </a:lnTo>
                <a:lnTo>
                  <a:pt x="0" y="561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11745" y="880110"/>
            <a:ext cx="10553889" cy="7681054"/>
          </a:xfrm>
          <a:custGeom>
            <a:avLst/>
            <a:gdLst/>
            <a:ahLst/>
            <a:cxnLst/>
            <a:rect l="l" t="t" r="r" b="b"/>
            <a:pathLst>
              <a:path w="10553889" h="7681054">
                <a:moveTo>
                  <a:pt x="0" y="0"/>
                </a:moveTo>
                <a:lnTo>
                  <a:pt x="10553889" y="0"/>
                </a:lnTo>
                <a:lnTo>
                  <a:pt x="10553889" y="7681054"/>
                </a:lnTo>
                <a:lnTo>
                  <a:pt x="0" y="7681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07197" y="3627511"/>
            <a:ext cx="3045082" cy="3029951"/>
          </a:xfrm>
          <a:custGeom>
            <a:avLst/>
            <a:gdLst/>
            <a:ahLst/>
            <a:cxnLst/>
            <a:rect l="l" t="t" r="r" b="b"/>
            <a:pathLst>
              <a:path w="3045082" h="3029951">
                <a:moveTo>
                  <a:pt x="0" y="0"/>
                </a:moveTo>
                <a:lnTo>
                  <a:pt x="3045082" y="0"/>
                </a:lnTo>
                <a:lnTo>
                  <a:pt x="3045082" y="3029951"/>
                </a:lnTo>
                <a:lnTo>
                  <a:pt x="0" y="302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" r="-70" b="-76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55844" y="7112747"/>
            <a:ext cx="1874490" cy="32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>
                <a:solidFill>
                  <a:srgbClr val="FFFFFF"/>
                </a:solidFill>
                <a:latin typeface="Open Sans Bold"/>
              </a:rPr>
              <a:t>Marcos Vinicius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5162" y="7490665"/>
            <a:ext cx="1775855" cy="34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"/>
              </a:lnSpc>
            </a:pPr>
            <a:r>
              <a:rPr lang="en-US" sz="1004">
                <a:solidFill>
                  <a:srgbClr val="D6D6D6"/>
                </a:solidFill>
                <a:latin typeface="Proxima Nova"/>
              </a:rPr>
              <a:t>Gerente de projetos</a:t>
            </a:r>
          </a:p>
          <a:p>
            <a:pPr algn="ctr">
              <a:lnSpc>
                <a:spcPts val="1405"/>
              </a:lnSpc>
            </a:pPr>
            <a:r>
              <a:rPr lang="en-US" sz="1004">
                <a:solidFill>
                  <a:srgbClr val="D6D6D6"/>
                </a:solidFill>
                <a:latin typeface="Proxima Nova"/>
              </a:rPr>
              <a:t>Product Owner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24034" y="6524093"/>
            <a:ext cx="2285379" cy="323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dirty="0">
                <a:solidFill>
                  <a:srgbClr val="FFFFFF"/>
                </a:solidFill>
                <a:latin typeface="Open Sans Bold"/>
              </a:rPr>
              <a:t>Leonardo Mucci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80501" y="6888635"/>
            <a:ext cx="1775855" cy="4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dirty="0" err="1">
                <a:solidFill>
                  <a:srgbClr val="D6D6D6"/>
                </a:solidFill>
                <a:latin typeface="Proxima Nova"/>
              </a:rPr>
              <a:t>Programador</a:t>
            </a:r>
            <a:r>
              <a:rPr lang="en-US" sz="1200" dirty="0">
                <a:solidFill>
                  <a:srgbClr val="D6D6D6"/>
                </a:solidFill>
                <a:latin typeface="Proxima Nova"/>
              </a:rPr>
              <a:t> Front-End</a:t>
            </a:r>
          </a:p>
          <a:p>
            <a:pPr algn="ctr">
              <a:lnSpc>
                <a:spcPts val="1679"/>
              </a:lnSpc>
            </a:pPr>
            <a:r>
              <a:rPr lang="en-US" sz="1200" dirty="0" err="1">
                <a:solidFill>
                  <a:srgbClr val="D6D6D6"/>
                </a:solidFill>
                <a:latin typeface="Proxima Nova"/>
              </a:rPr>
              <a:t>Arquiteto</a:t>
            </a:r>
            <a:r>
              <a:rPr lang="en-US" sz="1200" dirty="0">
                <a:solidFill>
                  <a:srgbClr val="D6D6D6"/>
                </a:solidFill>
                <a:latin typeface="Proxima Nova"/>
              </a:rPr>
              <a:t> de Software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3726" y="3404453"/>
            <a:ext cx="1781659" cy="32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>
                <a:solidFill>
                  <a:srgbClr val="FFFFFF"/>
                </a:solidFill>
                <a:latin typeface="Open Sans Bold"/>
              </a:rPr>
              <a:t>Rodrigo Veloso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4041" y="3791896"/>
            <a:ext cx="2781029" cy="4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D6D6D6"/>
                </a:solidFill>
                <a:latin typeface="Proxima Nova"/>
              </a:rPr>
              <a:t>Programador Back-End</a:t>
            </a:r>
          </a:p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D6D6D6"/>
                </a:solidFill>
                <a:latin typeface="Proxima Nova"/>
              </a:rPr>
              <a:t>Especialista em Banco de Dados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9256" y="1189746"/>
            <a:ext cx="10582487" cy="6421609"/>
            <a:chOff x="0" y="0"/>
            <a:chExt cx="3257716" cy="1976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716" cy="1976830"/>
            </a:xfrm>
            <a:custGeom>
              <a:avLst/>
              <a:gdLst/>
              <a:ahLst/>
              <a:cxnLst/>
              <a:rect l="l" t="t" r="r" b="b"/>
              <a:pathLst>
                <a:path w="3257716" h="1976830">
                  <a:moveTo>
                    <a:pt x="0" y="0"/>
                  </a:moveTo>
                  <a:lnTo>
                    <a:pt x="3257716" y="0"/>
                  </a:lnTo>
                  <a:lnTo>
                    <a:pt x="3257716" y="1976830"/>
                  </a:lnTo>
                  <a:lnTo>
                    <a:pt x="0" y="1976830"/>
                  </a:ln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7716" cy="200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79848" y="1261400"/>
            <a:ext cx="10454101" cy="6271097"/>
            <a:chOff x="0" y="0"/>
            <a:chExt cx="3218194" cy="1930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8194" cy="1930497"/>
            </a:xfrm>
            <a:custGeom>
              <a:avLst/>
              <a:gdLst/>
              <a:ahLst/>
              <a:cxnLst/>
              <a:rect l="l" t="t" r="r" b="b"/>
              <a:pathLst>
                <a:path w="3218194" h="1930497">
                  <a:moveTo>
                    <a:pt x="0" y="0"/>
                  </a:moveTo>
                  <a:lnTo>
                    <a:pt x="3218194" y="0"/>
                  </a:lnTo>
                  <a:lnTo>
                    <a:pt x="3218194" y="1930497"/>
                  </a:lnTo>
                  <a:lnTo>
                    <a:pt x="0" y="1930497"/>
                  </a:ln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18194" cy="19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01" y="199694"/>
            <a:ext cx="15621000" cy="8401711"/>
          </a:xfrm>
          <a:custGeom>
            <a:avLst/>
            <a:gdLst/>
            <a:ahLst/>
            <a:cxnLst/>
            <a:rect l="l" t="t" r="r" b="b"/>
            <a:pathLst>
              <a:path w="15621000" h="8401711">
                <a:moveTo>
                  <a:pt x="0" y="0"/>
                </a:moveTo>
                <a:lnTo>
                  <a:pt x="15621000" y="0"/>
                </a:lnTo>
                <a:lnTo>
                  <a:pt x="15621000" y="8401712"/>
                </a:lnTo>
                <a:lnTo>
                  <a:pt x="0" y="840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64415" y="3753504"/>
            <a:ext cx="7892169" cy="116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Contextualização</a:t>
            </a:r>
            <a:endParaRPr lang="en-US" sz="6600" u="sng" dirty="0">
              <a:solidFill>
                <a:srgbClr val="1F3454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9256" y="1189746"/>
            <a:ext cx="10582487" cy="6421609"/>
            <a:chOff x="0" y="0"/>
            <a:chExt cx="3257716" cy="1976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716" cy="1976830"/>
            </a:xfrm>
            <a:custGeom>
              <a:avLst/>
              <a:gdLst/>
              <a:ahLst/>
              <a:cxnLst/>
              <a:rect l="l" t="t" r="r" b="b"/>
              <a:pathLst>
                <a:path w="3257716" h="1976830">
                  <a:moveTo>
                    <a:pt x="0" y="0"/>
                  </a:moveTo>
                  <a:lnTo>
                    <a:pt x="3257716" y="0"/>
                  </a:lnTo>
                  <a:lnTo>
                    <a:pt x="3257716" y="1976830"/>
                  </a:lnTo>
                  <a:lnTo>
                    <a:pt x="0" y="1976830"/>
                  </a:ln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7716" cy="200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79848" y="1261400"/>
            <a:ext cx="10454101" cy="6271097"/>
            <a:chOff x="0" y="0"/>
            <a:chExt cx="3218194" cy="1930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8194" cy="1930497"/>
            </a:xfrm>
            <a:custGeom>
              <a:avLst/>
              <a:gdLst/>
              <a:ahLst/>
              <a:cxnLst/>
              <a:rect l="l" t="t" r="r" b="b"/>
              <a:pathLst>
                <a:path w="3218194" h="1930497">
                  <a:moveTo>
                    <a:pt x="0" y="0"/>
                  </a:moveTo>
                  <a:lnTo>
                    <a:pt x="3218194" y="0"/>
                  </a:lnTo>
                  <a:lnTo>
                    <a:pt x="3218194" y="1930497"/>
                  </a:lnTo>
                  <a:lnTo>
                    <a:pt x="0" y="1930497"/>
                  </a:ln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18194" cy="19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3601" y="199694"/>
            <a:ext cx="15621000" cy="8401711"/>
          </a:xfrm>
          <a:custGeom>
            <a:avLst/>
            <a:gdLst/>
            <a:ahLst/>
            <a:cxnLst/>
            <a:rect l="l" t="t" r="r" b="b"/>
            <a:pathLst>
              <a:path w="15621000" h="8401711">
                <a:moveTo>
                  <a:pt x="0" y="0"/>
                </a:moveTo>
                <a:lnTo>
                  <a:pt x="15621000" y="0"/>
                </a:lnTo>
                <a:lnTo>
                  <a:pt x="15621000" y="8401712"/>
                </a:lnTo>
                <a:lnTo>
                  <a:pt x="0" y="840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20641" y="3753504"/>
            <a:ext cx="9179719" cy="116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Descrição</a:t>
            </a:r>
            <a:r>
              <a:rPr lang="en-US" sz="6600" u="sng" dirty="0">
                <a:solidFill>
                  <a:srgbClr val="1F3454"/>
                </a:solidFill>
                <a:latin typeface="League Spartan"/>
              </a:rPr>
              <a:t> do </a:t>
            </a: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Projeto</a:t>
            </a:r>
            <a:endParaRPr lang="en-US" sz="6600" u="sng" dirty="0">
              <a:solidFill>
                <a:srgbClr val="1F3454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9256" y="1189746"/>
            <a:ext cx="10582487" cy="6421609"/>
            <a:chOff x="0" y="0"/>
            <a:chExt cx="3257716" cy="1976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716" cy="1976830"/>
            </a:xfrm>
            <a:custGeom>
              <a:avLst/>
              <a:gdLst/>
              <a:ahLst/>
              <a:cxnLst/>
              <a:rect l="l" t="t" r="r" b="b"/>
              <a:pathLst>
                <a:path w="3257716" h="1976830">
                  <a:moveTo>
                    <a:pt x="0" y="0"/>
                  </a:moveTo>
                  <a:lnTo>
                    <a:pt x="3257716" y="0"/>
                  </a:lnTo>
                  <a:lnTo>
                    <a:pt x="3257716" y="1976830"/>
                  </a:lnTo>
                  <a:lnTo>
                    <a:pt x="0" y="1976830"/>
                  </a:lnTo>
                  <a:close/>
                </a:path>
              </a:pathLst>
            </a:custGeom>
            <a:solidFill>
              <a:srgbClr val="D5A35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7716" cy="200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79848" y="1261400"/>
            <a:ext cx="10454101" cy="6271097"/>
            <a:chOff x="0" y="0"/>
            <a:chExt cx="3218194" cy="19304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18194" cy="1930497"/>
            </a:xfrm>
            <a:custGeom>
              <a:avLst/>
              <a:gdLst/>
              <a:ahLst/>
              <a:cxnLst/>
              <a:rect l="l" t="t" r="r" b="b"/>
              <a:pathLst>
                <a:path w="3218194" h="1930497">
                  <a:moveTo>
                    <a:pt x="0" y="0"/>
                  </a:moveTo>
                  <a:lnTo>
                    <a:pt x="3218194" y="0"/>
                  </a:lnTo>
                  <a:lnTo>
                    <a:pt x="3218194" y="1930497"/>
                  </a:lnTo>
                  <a:lnTo>
                    <a:pt x="0" y="1930497"/>
                  </a:ln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18194" cy="19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5018" y="-7521601"/>
            <a:ext cx="15621000" cy="8401711"/>
          </a:xfrm>
          <a:custGeom>
            <a:avLst/>
            <a:gdLst/>
            <a:ahLst/>
            <a:cxnLst/>
            <a:rect l="l" t="t" r="r" b="b"/>
            <a:pathLst>
              <a:path w="15621000" h="8401711">
                <a:moveTo>
                  <a:pt x="0" y="0"/>
                </a:moveTo>
                <a:lnTo>
                  <a:pt x="15621000" y="0"/>
                </a:lnTo>
                <a:lnTo>
                  <a:pt x="15621000" y="8401711"/>
                </a:lnTo>
                <a:lnTo>
                  <a:pt x="0" y="8401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81854" y="3153447"/>
            <a:ext cx="8450089" cy="238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Disciplinas</a:t>
            </a:r>
            <a:r>
              <a:rPr lang="en-US" sz="6600" u="sng" dirty="0">
                <a:solidFill>
                  <a:srgbClr val="1F3454"/>
                </a:solidFill>
                <a:latin typeface="League Spartan"/>
              </a:rPr>
              <a:t> que </a:t>
            </a:r>
          </a:p>
          <a:p>
            <a:pPr algn="ctr">
              <a:lnSpc>
                <a:spcPts val="9520"/>
              </a:lnSpc>
            </a:pP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estamos</a:t>
            </a:r>
            <a:r>
              <a:rPr lang="en-US" sz="6600" u="sng" dirty="0">
                <a:solidFill>
                  <a:srgbClr val="1F3454"/>
                </a:solidFill>
                <a:latin typeface="League Spartan"/>
              </a:rPr>
              <a:t> </a:t>
            </a:r>
            <a:r>
              <a:rPr lang="en-US" sz="6600" u="sng" dirty="0" err="1">
                <a:solidFill>
                  <a:srgbClr val="1F3454"/>
                </a:solidFill>
                <a:latin typeface="League Spartan"/>
              </a:rPr>
              <a:t>utilizando</a:t>
            </a:r>
            <a:endParaRPr lang="en-US" sz="6600" u="sng" dirty="0">
              <a:solidFill>
                <a:srgbClr val="1F3454"/>
              </a:solidFill>
              <a:latin typeface="League Spart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82" y="0"/>
            <a:ext cx="15658282" cy="8801100"/>
            <a:chOff x="0" y="0"/>
            <a:chExt cx="48202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250" cy="2709333"/>
            </a:xfrm>
            <a:custGeom>
              <a:avLst/>
              <a:gdLst/>
              <a:ahLst/>
              <a:cxnLst/>
              <a:rect l="l" t="t" r="r" b="b"/>
              <a:pathLst>
                <a:path w="4820250" h="2709333">
                  <a:moveTo>
                    <a:pt x="0" y="0"/>
                  </a:moveTo>
                  <a:lnTo>
                    <a:pt x="4820250" y="0"/>
                  </a:lnTo>
                  <a:lnTo>
                    <a:pt x="48202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2025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24796" y="-519234"/>
            <a:ext cx="30233309" cy="9839568"/>
          </a:xfrm>
          <a:custGeom>
            <a:avLst/>
            <a:gdLst/>
            <a:ahLst/>
            <a:cxnLst/>
            <a:rect l="l" t="t" r="r" b="b"/>
            <a:pathLst>
              <a:path w="30233309" h="9839568">
                <a:moveTo>
                  <a:pt x="0" y="0"/>
                </a:moveTo>
                <a:lnTo>
                  <a:pt x="30233310" y="0"/>
                </a:lnTo>
                <a:lnTo>
                  <a:pt x="30233310" y="9839568"/>
                </a:lnTo>
                <a:lnTo>
                  <a:pt x="0" y="9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4226" y="219007"/>
            <a:ext cx="15215266" cy="8377868"/>
            <a:chOff x="0" y="0"/>
            <a:chExt cx="4683872" cy="2579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3872" cy="2579045"/>
            </a:xfrm>
            <a:custGeom>
              <a:avLst/>
              <a:gdLst/>
              <a:ahLst/>
              <a:cxnLst/>
              <a:rect l="l" t="t" r="r" b="b"/>
              <a:pathLst>
                <a:path w="4683872" h="2579045">
                  <a:moveTo>
                    <a:pt x="0" y="0"/>
                  </a:moveTo>
                  <a:lnTo>
                    <a:pt x="4683872" y="0"/>
                  </a:lnTo>
                  <a:lnTo>
                    <a:pt x="4683872" y="2579045"/>
                  </a:lnTo>
                  <a:lnTo>
                    <a:pt x="0" y="2579045"/>
                  </a:lnTo>
                  <a:close/>
                </a:path>
              </a:pathLst>
            </a:custGeom>
            <a:solidFill>
              <a:srgbClr val="D6D6D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683872" cy="2607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4456" y="756285"/>
            <a:ext cx="7412087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1F3454"/>
                </a:solidFill>
                <a:latin typeface="League Spartan"/>
              </a:rPr>
              <a:t>Projeto Integrador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7900" y="3440499"/>
            <a:ext cx="12667918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Integração de Conhecimento: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 Combinar e aplicar conceitos de várias disciplinas para resolver problemas complexos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Preparação para Desafios Reais: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 Desenvolver habilidades práticas e enfrentar problemas do mundo real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82" y="0"/>
            <a:ext cx="15658282" cy="8801100"/>
            <a:chOff x="0" y="0"/>
            <a:chExt cx="48202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250" cy="2709333"/>
            </a:xfrm>
            <a:custGeom>
              <a:avLst/>
              <a:gdLst/>
              <a:ahLst/>
              <a:cxnLst/>
              <a:rect l="l" t="t" r="r" b="b"/>
              <a:pathLst>
                <a:path w="4820250" h="2709333">
                  <a:moveTo>
                    <a:pt x="0" y="0"/>
                  </a:moveTo>
                  <a:lnTo>
                    <a:pt x="4820250" y="0"/>
                  </a:lnTo>
                  <a:lnTo>
                    <a:pt x="48202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2025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24796" y="-519234"/>
            <a:ext cx="30233309" cy="9839568"/>
          </a:xfrm>
          <a:custGeom>
            <a:avLst/>
            <a:gdLst/>
            <a:ahLst/>
            <a:cxnLst/>
            <a:rect l="l" t="t" r="r" b="b"/>
            <a:pathLst>
              <a:path w="30233309" h="9839568">
                <a:moveTo>
                  <a:pt x="0" y="0"/>
                </a:moveTo>
                <a:lnTo>
                  <a:pt x="30233310" y="0"/>
                </a:lnTo>
                <a:lnTo>
                  <a:pt x="30233310" y="9839568"/>
                </a:lnTo>
                <a:lnTo>
                  <a:pt x="0" y="9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4226" y="219007"/>
            <a:ext cx="15215266" cy="8377868"/>
            <a:chOff x="0" y="0"/>
            <a:chExt cx="4683872" cy="2579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3872" cy="2579045"/>
            </a:xfrm>
            <a:custGeom>
              <a:avLst/>
              <a:gdLst/>
              <a:ahLst/>
              <a:cxnLst/>
              <a:rect l="l" t="t" r="r" b="b"/>
              <a:pathLst>
                <a:path w="4683872" h="2579045">
                  <a:moveTo>
                    <a:pt x="0" y="0"/>
                  </a:moveTo>
                  <a:lnTo>
                    <a:pt x="4683872" y="0"/>
                  </a:lnTo>
                  <a:lnTo>
                    <a:pt x="4683872" y="2579045"/>
                  </a:lnTo>
                  <a:lnTo>
                    <a:pt x="0" y="2579045"/>
                  </a:lnTo>
                  <a:close/>
                </a:path>
              </a:pathLst>
            </a:custGeom>
            <a:solidFill>
              <a:srgbClr val="D6D6D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683872" cy="2607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0678" y="756285"/>
            <a:ext cx="9779645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1F3454"/>
                </a:solidFill>
                <a:latin typeface="League Spartan"/>
              </a:rPr>
              <a:t>Computação em Nuvem: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6541" y="3354842"/>
            <a:ext cx="12667918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Infraestrutura Flexível: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Utilização de serviços em nuvem para hospedar e escalar a plataforma de forma flexível e econômica.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Alta Disponibilidade: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Garantia de que a solução esteja sempre acessível e confiável para os usuários.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82" y="0"/>
            <a:ext cx="15658282" cy="8801100"/>
            <a:chOff x="0" y="0"/>
            <a:chExt cx="48202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250" cy="2709333"/>
            </a:xfrm>
            <a:custGeom>
              <a:avLst/>
              <a:gdLst/>
              <a:ahLst/>
              <a:cxnLst/>
              <a:rect l="l" t="t" r="r" b="b"/>
              <a:pathLst>
                <a:path w="4820250" h="2709333">
                  <a:moveTo>
                    <a:pt x="0" y="0"/>
                  </a:moveTo>
                  <a:lnTo>
                    <a:pt x="4820250" y="0"/>
                  </a:lnTo>
                  <a:lnTo>
                    <a:pt x="48202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2025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24796" y="-519234"/>
            <a:ext cx="30233309" cy="9839568"/>
          </a:xfrm>
          <a:custGeom>
            <a:avLst/>
            <a:gdLst/>
            <a:ahLst/>
            <a:cxnLst/>
            <a:rect l="l" t="t" r="r" b="b"/>
            <a:pathLst>
              <a:path w="30233309" h="9839568">
                <a:moveTo>
                  <a:pt x="0" y="0"/>
                </a:moveTo>
                <a:lnTo>
                  <a:pt x="30233310" y="0"/>
                </a:lnTo>
                <a:lnTo>
                  <a:pt x="30233310" y="9839568"/>
                </a:lnTo>
                <a:lnTo>
                  <a:pt x="0" y="9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4226" y="219007"/>
            <a:ext cx="15215266" cy="8377868"/>
            <a:chOff x="0" y="0"/>
            <a:chExt cx="4683872" cy="2579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3872" cy="2579045"/>
            </a:xfrm>
            <a:custGeom>
              <a:avLst/>
              <a:gdLst/>
              <a:ahLst/>
              <a:cxnLst/>
              <a:rect l="l" t="t" r="r" b="b"/>
              <a:pathLst>
                <a:path w="4683872" h="2579045">
                  <a:moveTo>
                    <a:pt x="0" y="0"/>
                  </a:moveTo>
                  <a:lnTo>
                    <a:pt x="4683872" y="0"/>
                  </a:lnTo>
                  <a:lnTo>
                    <a:pt x="4683872" y="2579045"/>
                  </a:lnTo>
                  <a:lnTo>
                    <a:pt x="0" y="2579045"/>
                  </a:lnTo>
                  <a:close/>
                </a:path>
              </a:pathLst>
            </a:custGeom>
            <a:solidFill>
              <a:srgbClr val="D6D6D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683872" cy="2607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83357" y="756285"/>
            <a:ext cx="12854285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1F3454"/>
                </a:solidFill>
                <a:latin typeface="League Spartan"/>
              </a:rPr>
              <a:t>Segurança e Defesa Cibernética: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357" y="3320579"/>
            <a:ext cx="12667918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Proteção de Dados: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Implementação de medidas de segurança para garantir a confidencialidade, integridade e disponibilidade dos dados dos usuários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Mitigação de Riscos: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Identificação e resposta a ameaças digitais para evitar violações de dados e ataques cibernéticos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82" y="0"/>
            <a:ext cx="15658282" cy="8801100"/>
            <a:chOff x="0" y="0"/>
            <a:chExt cx="48202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250" cy="2709333"/>
            </a:xfrm>
            <a:custGeom>
              <a:avLst/>
              <a:gdLst/>
              <a:ahLst/>
              <a:cxnLst/>
              <a:rect l="l" t="t" r="r" b="b"/>
              <a:pathLst>
                <a:path w="4820250" h="2709333">
                  <a:moveTo>
                    <a:pt x="0" y="0"/>
                  </a:moveTo>
                  <a:lnTo>
                    <a:pt x="4820250" y="0"/>
                  </a:lnTo>
                  <a:lnTo>
                    <a:pt x="48202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2025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24796" y="-519234"/>
            <a:ext cx="30233309" cy="9839568"/>
          </a:xfrm>
          <a:custGeom>
            <a:avLst/>
            <a:gdLst/>
            <a:ahLst/>
            <a:cxnLst/>
            <a:rect l="l" t="t" r="r" b="b"/>
            <a:pathLst>
              <a:path w="30233309" h="9839568">
                <a:moveTo>
                  <a:pt x="0" y="0"/>
                </a:moveTo>
                <a:lnTo>
                  <a:pt x="30233310" y="0"/>
                </a:lnTo>
                <a:lnTo>
                  <a:pt x="30233310" y="9839568"/>
                </a:lnTo>
                <a:lnTo>
                  <a:pt x="0" y="983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4226" y="219007"/>
            <a:ext cx="15215266" cy="8377868"/>
            <a:chOff x="0" y="0"/>
            <a:chExt cx="4683872" cy="2579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3872" cy="2579045"/>
            </a:xfrm>
            <a:custGeom>
              <a:avLst/>
              <a:gdLst/>
              <a:ahLst/>
              <a:cxnLst/>
              <a:rect l="l" t="t" r="r" b="b"/>
              <a:pathLst>
                <a:path w="4683872" h="2579045">
                  <a:moveTo>
                    <a:pt x="0" y="0"/>
                  </a:moveTo>
                  <a:lnTo>
                    <a:pt x="4683872" y="0"/>
                  </a:lnTo>
                  <a:lnTo>
                    <a:pt x="4683872" y="2579045"/>
                  </a:lnTo>
                  <a:lnTo>
                    <a:pt x="0" y="2579045"/>
                  </a:lnTo>
                  <a:close/>
                </a:path>
              </a:pathLst>
            </a:custGeom>
            <a:solidFill>
              <a:srgbClr val="D6D6D6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683872" cy="2607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1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775335"/>
            <a:ext cx="15621000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u="sng">
                <a:solidFill>
                  <a:srgbClr val="1F3454"/>
                </a:solidFill>
                <a:latin typeface="League Spartan"/>
              </a:rPr>
              <a:t>Inteligência Artificial e Aprendizagem de Máquina: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6541" y="3646077"/>
            <a:ext cx="12667918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Automatização Inteligente: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Utilização de algoritmos de IA para automatizar tarefas, como análise de dados jurídicos e geração de peças jurídicas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1F3454"/>
                </a:solidFill>
                <a:latin typeface="Open Sans Bold"/>
              </a:rPr>
              <a:t>Melhoria Contínua: </a:t>
            </a:r>
            <a:r>
              <a:rPr lang="en-US" sz="2600">
                <a:solidFill>
                  <a:srgbClr val="1F3454"/>
                </a:solidFill>
                <a:latin typeface="Open Sans"/>
              </a:rPr>
              <a:t>Capacidade de aprender com dados e experiências passadas para aprimorar a precisão e eficiência ao longo do tempo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1F3454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Personalizar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League Spartan</vt:lpstr>
      <vt:lpstr>Open Sans</vt:lpstr>
      <vt:lpstr>Open Sans Bold</vt:lpstr>
      <vt:lpstr>TT Fors</vt:lpstr>
      <vt:lpstr>Proxima Nova</vt:lpstr>
      <vt:lpstr>Arial</vt:lpstr>
      <vt:lpstr>Calibri</vt:lpstr>
      <vt:lpstr>Stinger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Tribunal Job`s</dc:title>
  <cp:lastModifiedBy>LEONARDO CAPRA MUCCI</cp:lastModifiedBy>
  <cp:revision>3</cp:revision>
  <dcterms:created xsi:type="dcterms:W3CDTF">2006-08-16T00:00:00Z</dcterms:created>
  <dcterms:modified xsi:type="dcterms:W3CDTF">2024-05-09T15:39:06Z</dcterms:modified>
  <dc:identifier>DAGEvf5bwkg</dc:identifier>
</cp:coreProperties>
</file>